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0" r:id="rId3"/>
    <p:sldId id="280" r:id="rId4"/>
    <p:sldId id="278" r:id="rId5"/>
    <p:sldId id="281" r:id="rId6"/>
    <p:sldId id="282" r:id="rId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B00"/>
    <a:srgbClr val="DF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 autoAdjust="0"/>
    <p:restoredTop sz="94605" autoAdjust="0"/>
  </p:normalViewPr>
  <p:slideViewPr>
    <p:cSldViewPr>
      <p:cViewPr varScale="1">
        <p:scale>
          <a:sx n="90" d="100"/>
          <a:sy n="90" d="100"/>
        </p:scale>
        <p:origin x="232" y="61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3/3/18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3/3/18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3/3/18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3/3/18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(null)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(null)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1905000"/>
            <a:ext cx="10744199" cy="2667000"/>
          </a:xfrm>
        </p:spPr>
        <p:txBody>
          <a:bodyPr/>
          <a:lstStyle/>
          <a:p>
            <a:pPr algn="ctr"/>
            <a:r>
              <a:rPr lang="en-US" sz="7200" dirty="0"/>
              <a:t>Learning Objectives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B1F8B0E-77D3-FA40-BDFC-FAAB563CB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48B00"/>
                </a:solidFill>
                <a:latin typeface="+mj-lt"/>
              </a:rPr>
              <a:t>Chemical Agent Instructor Course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1A37E6-7123-9F44-B1AE-C629A93D1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378F-1D7B-6247-87D0-42DC2BF7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6" y="518505"/>
            <a:ext cx="9143998" cy="1020762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5D131-A150-2149-99C8-0A63166E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05000"/>
            <a:ext cx="9448798" cy="4267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48B00"/>
                </a:solidFill>
                <a:latin typeface="+mj-lt"/>
              </a:rPr>
              <a:t>A learning objective is a statement of what students will be able to do when they have completed the instruction. L</a:t>
            </a:r>
            <a:r>
              <a:rPr lang="en-US" sz="3000" b="1" dirty="0">
                <a:solidFill>
                  <a:srgbClr val="F48B00"/>
                </a:solidFill>
              </a:rPr>
              <a:t>earning objectives are  </a:t>
            </a:r>
            <a:r>
              <a:rPr lang="en-US" sz="3000" b="1" dirty="0">
                <a:solidFill>
                  <a:srgbClr val="F48B00"/>
                </a:solidFill>
                <a:latin typeface="+mj-lt"/>
              </a:rPr>
              <a:t>also known as Performance Objectives.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Description of what the student will be able to do by way of </a:t>
            </a:r>
            <a:r>
              <a:rPr lang="en-US" b="1" u="sng" dirty="0">
                <a:solidFill>
                  <a:srgbClr val="F48B00"/>
                </a:solidFill>
                <a:latin typeface="+mj-lt"/>
              </a:rPr>
              <a:t>ACTION VERBS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>
                <a:latin typeface="+mj-lt"/>
              </a:rPr>
              <a:t>Learning Objectives contain only one general learning outcome (Action Verb) in each objective</a:t>
            </a:r>
          </a:p>
          <a:p>
            <a:pPr marL="469900" lvl="0" indent="-457200">
              <a:buAutoNum type="arabicPeriod" startAt="3"/>
            </a:pPr>
            <a:r>
              <a:rPr lang="en-US" dirty="0">
                <a:latin typeface="+mj-lt"/>
              </a:rPr>
              <a:t>Helps students focus on what they are expected to learn                         and understand how they will be tested/evaluated/</a:t>
            </a:r>
            <a:r>
              <a:rPr lang="en-US" dirty="0" err="1">
                <a:latin typeface="+mj-lt"/>
              </a:rPr>
              <a:t>etc</a:t>
            </a:r>
            <a:endParaRPr lang="en-US" sz="2000" dirty="0">
              <a:latin typeface="+mj-lt"/>
            </a:endParaRPr>
          </a:p>
          <a:p>
            <a:pPr marL="469900" lvl="0" indent="-457200">
              <a:buAutoNum type="arabicPeriod" startAt="3"/>
            </a:pPr>
            <a:r>
              <a:rPr lang="en-US" dirty="0">
                <a:latin typeface="+mj-lt"/>
              </a:rPr>
              <a:t>This is why we always emphasize that learning objective should be specific and measurable</a:t>
            </a:r>
            <a:endParaRPr lang="en-US" sz="2000" dirty="0">
              <a:latin typeface="+mj-lt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alt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1FDCF-56C3-6E43-9A27-E27E639E8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9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378F-1D7B-6247-87D0-42DC2BF7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6" y="518505"/>
            <a:ext cx="9143998" cy="1020762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1FDCF-56C3-6E43-9A27-E27E639E8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4C3253-9515-DD44-A07E-96E144A2131E}"/>
              </a:ext>
            </a:extLst>
          </p:cNvPr>
          <p:cNvSpPr txBox="1"/>
          <p:nvPr/>
        </p:nvSpPr>
        <p:spPr>
          <a:xfrm flipH="1">
            <a:off x="1522416" y="1981200"/>
            <a:ext cx="3276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F48B00"/>
                </a:solidFill>
                <a:latin typeface="+mj-lt"/>
              </a:rPr>
              <a:t>Action Verbs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1D23DD-0BEF-314D-AE93-8CAA4BB0E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12" y="1870841"/>
            <a:ext cx="6515100" cy="45680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0C41CC-50DF-BF4A-9762-3D4015BE3A4D}"/>
              </a:ext>
            </a:extLst>
          </p:cNvPr>
          <p:cNvSpPr txBox="1"/>
          <p:nvPr/>
        </p:nvSpPr>
        <p:spPr>
          <a:xfrm>
            <a:off x="1522416" y="255231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participant will  </a:t>
            </a:r>
            <a:r>
              <a:rPr lang="en-US" sz="2000" b="1" u="sng" dirty="0">
                <a:solidFill>
                  <a:srgbClr val="FF0000"/>
                </a:solidFill>
              </a:rPr>
              <a:t>LIST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student will  </a:t>
            </a:r>
            <a:r>
              <a:rPr lang="en-US" sz="2000" b="1" u="sng" dirty="0">
                <a:solidFill>
                  <a:srgbClr val="FF0000"/>
                </a:solidFill>
              </a:rPr>
              <a:t>DISCUSS</a:t>
            </a:r>
          </a:p>
          <a:p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learner will  </a:t>
            </a:r>
            <a:r>
              <a:rPr lang="en-US" sz="2000" b="1" u="sng" dirty="0">
                <a:solidFill>
                  <a:srgbClr val="FF0000"/>
                </a:solidFill>
              </a:rPr>
              <a:t>CALCULATE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73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378F-1D7B-6247-87D0-42DC2BF7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6" y="518505"/>
            <a:ext cx="9143998" cy="1020762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5D131-A150-2149-99C8-0A63166E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48B00"/>
                </a:solidFill>
                <a:latin typeface="+mj-lt"/>
              </a:rPr>
              <a:t>Building a Learning Objective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FFFF00"/>
                </a:solidFill>
                <a:latin typeface="+mj-lt"/>
              </a:rPr>
              <a:t>Based upon the Action Verb, what performance are you seeking to get?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+mj-lt"/>
              </a:rPr>
              <a:t>The participant will </a:t>
            </a:r>
            <a:r>
              <a:rPr lang="en-US" sz="2600" b="1" u="sng" dirty="0">
                <a:solidFill>
                  <a:srgbClr val="FF0000"/>
                </a:solidFill>
                <a:latin typeface="+mj-lt"/>
              </a:rPr>
              <a:t>LIST</a:t>
            </a:r>
            <a:r>
              <a:rPr lang="en-US" sz="2600" dirty="0">
                <a:latin typeface="+mj-lt"/>
              </a:rPr>
              <a:t> the 5 components to an Air Purifying Respirator (APR)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+mj-lt"/>
              </a:rPr>
              <a:t>The student will </a:t>
            </a:r>
            <a:r>
              <a:rPr lang="en-US" sz="2600" b="1" u="sng" dirty="0">
                <a:solidFill>
                  <a:srgbClr val="FF0000"/>
                </a:solidFill>
                <a:latin typeface="+mj-lt"/>
              </a:rPr>
              <a:t>DISCUSS</a:t>
            </a:r>
            <a:r>
              <a:rPr lang="en-US" sz="2600" dirty="0">
                <a:latin typeface="+mj-lt"/>
              </a:rPr>
              <a:t> the 2 philosophies of Gas Formulas, including pros/cons for each philosophy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+mj-lt"/>
              </a:rPr>
              <a:t>The learner will </a:t>
            </a:r>
            <a:r>
              <a:rPr lang="en-US" sz="2600" b="1" u="sng" dirty="0">
                <a:solidFill>
                  <a:srgbClr val="FF0000"/>
                </a:solidFill>
                <a:latin typeface="+mj-lt"/>
              </a:rPr>
              <a:t>CALCULATE</a:t>
            </a:r>
            <a:r>
              <a:rPr lang="en-US" sz="2600" dirty="0">
                <a:latin typeface="+mj-lt"/>
              </a:rPr>
              <a:t> the LCT</a:t>
            </a:r>
            <a:r>
              <a:rPr lang="en-US" sz="1800" dirty="0">
                <a:latin typeface="+mj-lt"/>
              </a:rPr>
              <a:t>50</a:t>
            </a:r>
            <a:r>
              <a:rPr lang="en-US" sz="2600" dirty="0">
                <a:latin typeface="+mj-lt"/>
              </a:rPr>
              <a:t> for a structure with 12,500 cubic feet </a:t>
            </a:r>
          </a:p>
          <a:p>
            <a:pPr marL="0" indent="0">
              <a:buNone/>
            </a:pPr>
            <a:endParaRPr lang="en-US" sz="3200" b="1" dirty="0">
              <a:solidFill>
                <a:srgbClr val="F48B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1FDCF-56C3-6E43-9A27-E27E639E8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0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378F-1D7B-6247-87D0-42DC2BF7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6" y="518505"/>
            <a:ext cx="9143998" cy="1020762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1FDCF-56C3-6E43-9A27-E27E639E8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DCDAEFC9-6F43-3F4B-9ADF-9BA9F9EA1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63" y="1783134"/>
            <a:ext cx="3706090" cy="4796118"/>
          </a:xfrm>
          <a:blipFill>
            <a:blip r:embed="rId4"/>
            <a:tile tx="0" ty="0" sx="100000" sy="100000" flip="none" algn="tl"/>
          </a:blipFill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A1DE6BD-B288-074F-9D6F-D3A311E57D0C}"/>
              </a:ext>
            </a:extLst>
          </p:cNvPr>
          <p:cNvSpPr txBox="1"/>
          <p:nvPr/>
        </p:nvSpPr>
        <p:spPr>
          <a:xfrm flipH="1">
            <a:off x="1903412" y="3091664"/>
            <a:ext cx="548639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F48B00"/>
                </a:solidFill>
                <a:latin typeface="+mj-lt"/>
              </a:rPr>
              <a:t>Learning Objective </a:t>
            </a:r>
          </a:p>
          <a:p>
            <a:pPr algn="ctr">
              <a:lnSpc>
                <a:spcPct val="90000"/>
              </a:lnSpc>
            </a:pPr>
            <a:r>
              <a:rPr lang="en-US" sz="3600" b="1" dirty="0" err="1">
                <a:solidFill>
                  <a:srgbClr val="F48B00"/>
                </a:solidFill>
                <a:latin typeface="+mj-lt"/>
              </a:rPr>
              <a:t>CheatSheet</a:t>
            </a:r>
            <a:endParaRPr lang="en-US" sz="3600" b="1" dirty="0">
              <a:solidFill>
                <a:srgbClr val="F48B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599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378F-1D7B-6247-87D0-42DC2BF7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6" y="518505"/>
            <a:ext cx="9143998" cy="1020762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1FDCF-56C3-6E43-9A27-E27E639E8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274638"/>
            <a:ext cx="2857500" cy="89889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37A368-CC5F-D54F-A727-A501AB48E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3483" y="2209800"/>
            <a:ext cx="9144000" cy="4267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48B00"/>
                </a:solidFill>
                <a:latin typeface="+mj-lt"/>
              </a:rPr>
              <a:t>Questions  </a:t>
            </a:r>
          </a:p>
          <a:p>
            <a:pPr marL="0" indent="0" algn="ctr">
              <a:buNone/>
            </a:pPr>
            <a:r>
              <a:rPr lang="en-US" sz="7200" b="1" dirty="0">
                <a:solidFill>
                  <a:srgbClr val="F48B00"/>
                </a:solidFill>
                <a:latin typeface="+mj-lt"/>
              </a:rPr>
              <a:t>Or</a:t>
            </a:r>
          </a:p>
          <a:p>
            <a:pPr marL="0" indent="0" algn="ctr">
              <a:buNone/>
            </a:pPr>
            <a:r>
              <a:rPr lang="en-US" sz="7200" b="1" dirty="0">
                <a:solidFill>
                  <a:srgbClr val="F48B00"/>
                </a:solidFill>
                <a:latin typeface="+mj-lt"/>
              </a:rPr>
              <a:t>Comments</a:t>
            </a:r>
          </a:p>
        </p:txBody>
      </p:sp>
    </p:spTree>
    <p:extLst>
      <p:ext uri="{BB962C8B-B14F-4D97-AF65-F5344CB8AC3E}">
        <p14:creationId xmlns:p14="http://schemas.microsoft.com/office/powerpoint/2010/main" val="50169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16x9</Template>
  <TotalTime>203</TotalTime>
  <Words>195</Words>
  <Application>Microsoft Macintosh PowerPoint</Application>
  <PresentationFormat>Custom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Consolas</vt:lpstr>
      <vt:lpstr>Corbel</vt:lpstr>
      <vt:lpstr>Wingdings</vt:lpstr>
      <vt:lpstr>Chalkboard 16x9</vt:lpstr>
      <vt:lpstr>Learning Objectives</vt:lpstr>
      <vt:lpstr>Learning Objectives</vt:lpstr>
      <vt:lpstr>Learning Objectives</vt:lpstr>
      <vt:lpstr>Learning Objectives</vt:lpstr>
      <vt:lpstr>Learning Objectives</vt:lpstr>
      <vt:lpstr>Learning Objectives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Phil Myers</dc:creator>
  <cp:lastModifiedBy>Phil Myers</cp:lastModifiedBy>
  <cp:revision>36</cp:revision>
  <dcterms:created xsi:type="dcterms:W3CDTF">2018-02-16T07:09:29Z</dcterms:created>
  <dcterms:modified xsi:type="dcterms:W3CDTF">2018-03-03T23:28:53Z</dcterms:modified>
</cp:coreProperties>
</file>